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15" r:id="rId3"/>
    <p:sldId id="257" r:id="rId4"/>
    <p:sldId id="283" r:id="rId5"/>
    <p:sldId id="286" r:id="rId6"/>
    <p:sldId id="287" r:id="rId7"/>
    <p:sldId id="288" r:id="rId8"/>
    <p:sldId id="289" r:id="rId9"/>
    <p:sldId id="290" r:id="rId10"/>
    <p:sldId id="293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21" r:id="rId21"/>
    <p:sldId id="301" r:id="rId22"/>
    <p:sldId id="302" r:id="rId23"/>
    <p:sldId id="303" r:id="rId24"/>
    <p:sldId id="316" r:id="rId25"/>
    <p:sldId id="317" r:id="rId26"/>
    <p:sldId id="318" r:id="rId27"/>
    <p:sldId id="319" r:id="rId28"/>
    <p:sldId id="320" r:id="rId29"/>
    <p:sldId id="322" r:id="rId30"/>
    <p:sldId id="314" r:id="rId31"/>
    <p:sldId id="324" r:id="rId32"/>
    <p:sldId id="326" r:id="rId33"/>
    <p:sldId id="327" r:id="rId34"/>
    <p:sldId id="323" r:id="rId35"/>
    <p:sldId id="325" r:id="rId36"/>
    <p:sldId id="284" r:id="rId37"/>
  </p:sldIdLst>
  <p:sldSz cx="12192000" cy="6858000"/>
  <p:notesSz cx="6858000" cy="9144000"/>
  <p:embeddedFontLst>
    <p:embeddedFont>
      <p:font typeface="HG꼬딕씨_Pro 40g" panose="02020603020101020101" pitchFamily="18" charset="-127"/>
      <p:regular r:id="rId38"/>
    </p:embeddedFont>
    <p:embeddedFont>
      <p:font typeface="HG꼬딕씨_Pro 60g" panose="02020603020101020101" pitchFamily="18" charset="-127"/>
      <p:regular r:id="rId39"/>
    </p:embeddedFont>
    <p:embeddedFont>
      <p:font typeface="HG꼬딕씨_Pro 80g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한컴 말랑말랑 Bold" panose="020F0803000000000000" pitchFamily="50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6E7C18C-30FF-4A89-A8E8-97464F21CF20}">
          <p14:sldIdLst>
            <p14:sldId id="256"/>
            <p14:sldId id="315"/>
            <p14:sldId id="257"/>
            <p14:sldId id="283"/>
            <p14:sldId id="286"/>
            <p14:sldId id="287"/>
            <p14:sldId id="288"/>
            <p14:sldId id="289"/>
            <p14:sldId id="290"/>
            <p14:sldId id="293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21"/>
            <p14:sldId id="301"/>
            <p14:sldId id="302"/>
            <p14:sldId id="303"/>
            <p14:sldId id="316"/>
            <p14:sldId id="317"/>
            <p14:sldId id="318"/>
            <p14:sldId id="319"/>
            <p14:sldId id="320"/>
            <p14:sldId id="322"/>
            <p14:sldId id="314"/>
            <p14:sldId id="324"/>
            <p14:sldId id="326"/>
            <p14:sldId id="327"/>
            <p14:sldId id="323"/>
            <p14:sldId id="32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F4D"/>
    <a:srgbClr val="E6E6E6"/>
    <a:srgbClr val="424E51"/>
    <a:srgbClr val="A6CE4C"/>
    <a:srgbClr val="686F71"/>
    <a:srgbClr val="6BF8FF"/>
    <a:srgbClr val="72BE4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1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6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20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237025"/>
            <a:ext cx="711733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FontTx/>
              <a:buNone/>
              <a:defRPr sz="32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pPr lvl="0"/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538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47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40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237025"/>
            <a:ext cx="711733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FontTx/>
              <a:buNone/>
              <a:defRPr sz="32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pPr lvl="0"/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825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pos="7129" userDrawn="1">
          <p15:clr>
            <a:srgbClr val="FBAE40"/>
          </p15:clr>
        </p15:guide>
        <p15:guide id="5" pos="55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46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8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0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340" y="1139825"/>
            <a:ext cx="1293624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공원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C9C722-4F2C-44A0-B54E-69E0B0CCC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309928" cy="444289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92A9B-6F61-40C0-92A6-65A0F9B4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2" y="2562053"/>
            <a:ext cx="5700057" cy="3051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53A488-0400-4208-B058-948E1B5A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94" y="1896810"/>
            <a:ext cx="2951515" cy="41698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4C3128-CEFE-41A9-994C-8FAF78B316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44210" y="3484113"/>
            <a:ext cx="757899" cy="757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6A45BA-BA22-4DFA-9806-9C59E9C18E5E}"/>
              </a:ext>
            </a:extLst>
          </p:cNvPr>
          <p:cNvSpPr txBox="1"/>
          <p:nvPr/>
        </p:nvSpPr>
        <p:spPr>
          <a:xfrm>
            <a:off x="7830842" y="2837661"/>
            <a:ext cx="35846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각 구별로 존재하던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AA42F-DA5F-4356-9152-CD3889CCEEB7}"/>
              </a:ext>
            </a:extLst>
          </p:cNvPr>
          <p:cNvSpPr txBox="1"/>
          <p:nvPr/>
        </p:nvSpPr>
        <p:spPr>
          <a:xfrm>
            <a:off x="7611230" y="4411409"/>
            <a:ext cx="402385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거리 계산 및 지도 시각화에 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필요한 칼럼을 제외 후 하나의 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데이터 프레임으로 결합</a:t>
            </a:r>
          </a:p>
        </p:txBody>
      </p:sp>
    </p:spTree>
    <p:extLst>
      <p:ext uri="{BB962C8B-B14F-4D97-AF65-F5344CB8AC3E}">
        <p14:creationId xmlns:p14="http://schemas.microsoft.com/office/powerpoint/2010/main" val="224495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309928" cy="444289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516EB-21BC-41DE-A58F-47B27C71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62" y="1330646"/>
            <a:ext cx="5140363" cy="275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6329D-09FE-4443-9E8C-A1A75F16710E}"/>
              </a:ext>
            </a:extLst>
          </p:cNvPr>
          <p:cNvSpPr txBox="1"/>
          <p:nvPr/>
        </p:nvSpPr>
        <p:spPr>
          <a:xfrm>
            <a:off x="401340" y="1139825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지진 대피소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5C06B3-D3F0-4566-8D7B-9D04284D2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44210" y="3484113"/>
            <a:ext cx="757899" cy="757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EBCA6-897E-44EE-BB5E-FFF8A6738742}"/>
              </a:ext>
            </a:extLst>
          </p:cNvPr>
          <p:cNvSpPr txBox="1"/>
          <p:nvPr/>
        </p:nvSpPr>
        <p:spPr>
          <a:xfrm>
            <a:off x="8301323" y="2837661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많은 칼럼들이 존재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BA7A1-DB2F-41D2-8355-C63FAEE830F5}"/>
              </a:ext>
            </a:extLst>
          </p:cNvPr>
          <p:cNvSpPr txBox="1"/>
          <p:nvPr/>
        </p:nvSpPr>
        <p:spPr>
          <a:xfrm>
            <a:off x="7868515" y="4411409"/>
            <a:ext cx="35092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필요한 칼럼들을 제외하고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나머지 삭제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5B5F3A-F1F0-444F-A6A5-AC501E69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973" y="4279313"/>
            <a:ext cx="589679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ADC9F9-C78C-481F-8B93-AC1130FD1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4B617B-2633-49E9-98F1-370379F4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75" y="1213642"/>
            <a:ext cx="5827810" cy="2465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1313E-CEF6-45DA-9C14-A6434473A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44210" y="3484113"/>
            <a:ext cx="757899" cy="7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AEB91-63A7-4ADD-82BF-6252EB497BD0}"/>
              </a:ext>
            </a:extLst>
          </p:cNvPr>
          <p:cNvSpPr txBox="1"/>
          <p:nvPr/>
        </p:nvSpPr>
        <p:spPr>
          <a:xfrm>
            <a:off x="8301323" y="2837661"/>
            <a:ext cx="2643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많은 칼럼들이 존재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FFD57-7FBE-4BE4-B1F6-F5DB4A277164}"/>
              </a:ext>
            </a:extLst>
          </p:cNvPr>
          <p:cNvSpPr txBox="1"/>
          <p:nvPr/>
        </p:nvSpPr>
        <p:spPr>
          <a:xfrm>
            <a:off x="7641693" y="4411409"/>
            <a:ext cx="3962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소방서만 추출한 후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en-US" altLang="ko-KR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X,Y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좌표를 위도와 경도로 바꿈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A1F4E3-4A26-4F51-9121-324DBB83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826" y="4165944"/>
            <a:ext cx="5590955" cy="2551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B0635-12DB-4108-83F9-22FB3097E6FC}"/>
              </a:ext>
            </a:extLst>
          </p:cNvPr>
          <p:cNvSpPr txBox="1"/>
          <p:nvPr/>
        </p:nvSpPr>
        <p:spPr>
          <a:xfrm>
            <a:off x="401340" y="1139825"/>
            <a:ext cx="1540486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소방서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25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863" y="1749425"/>
            <a:ext cx="1787349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대형마트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AA81D-61EA-4708-9585-D681A881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291102"/>
            <a:ext cx="7080000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387D3E-7A04-4301-87FC-01E3C6B9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58" y="4346303"/>
            <a:ext cx="3705742" cy="1971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AF5BD0-AADB-47E8-AB65-52515116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" y="5100389"/>
            <a:ext cx="3119350" cy="463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4328A8-BF27-44FC-BEE3-87F5D1B7DA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44537" y="3967354"/>
            <a:ext cx="757899" cy="7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EB151-D3F3-444C-86BE-DED4A9B651D8}"/>
              </a:ext>
            </a:extLst>
          </p:cNvPr>
          <p:cNvSpPr txBox="1"/>
          <p:nvPr/>
        </p:nvSpPr>
        <p:spPr>
          <a:xfrm>
            <a:off x="8133266" y="3734992"/>
            <a:ext cx="35846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지오코딩을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통해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위도와 경도 데이터 불러옴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472BDB0-9128-4546-BD7B-90864A52E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236538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</p:spTree>
    <p:extLst>
      <p:ext uri="{BB962C8B-B14F-4D97-AF65-F5344CB8AC3E}">
        <p14:creationId xmlns:p14="http://schemas.microsoft.com/office/powerpoint/2010/main" val="2490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863" y="1749425"/>
            <a:ext cx="1293624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병원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5A2D1-C444-4B38-BB12-1B5A47D4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446598"/>
            <a:ext cx="9116697" cy="1295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85C9A-A63E-42CE-824F-6190365B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266" y="4267289"/>
            <a:ext cx="3534268" cy="1838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98D5D1-DBAD-475D-B346-31AC4EFB7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43"/>
          <a:stretch/>
        </p:blipFill>
        <p:spPr>
          <a:xfrm>
            <a:off x="1052945" y="4476869"/>
            <a:ext cx="6507925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6D687C-B0B5-40FB-B5F9-758115E84B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0038" y="3598165"/>
            <a:ext cx="757899" cy="7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BEDDF-A746-4F60-808D-01CD1E543D1E}"/>
              </a:ext>
            </a:extLst>
          </p:cNvPr>
          <p:cNvSpPr txBox="1"/>
          <p:nvPr/>
        </p:nvSpPr>
        <p:spPr>
          <a:xfrm>
            <a:off x="7875242" y="1490601"/>
            <a:ext cx="35846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지오코딩을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통해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위도와 경도 데이터 불러옴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8A345FB-E825-4B7B-9B67-69AB61AA1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236538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</p:spTree>
    <p:extLst>
      <p:ext uri="{BB962C8B-B14F-4D97-AF65-F5344CB8AC3E}">
        <p14:creationId xmlns:p14="http://schemas.microsoft.com/office/powerpoint/2010/main" val="122649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D158A-2ACF-44CD-BA8C-29014E56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5" y="2217544"/>
            <a:ext cx="9002381" cy="704948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DAE830-E8C5-4617-AD57-ECED9294E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236538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1CF30-52F0-47D4-B88A-D04CE2B798F9}"/>
              </a:ext>
            </a:extLst>
          </p:cNvPr>
          <p:cNvSpPr txBox="1"/>
          <p:nvPr/>
        </p:nvSpPr>
        <p:spPr>
          <a:xfrm>
            <a:off x="539750" y="1569316"/>
            <a:ext cx="1540486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도서관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90898E-B160-4E91-9F1F-266DFF05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36" y="4398241"/>
            <a:ext cx="2276793" cy="16194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F6FC2-0661-4633-BD2B-CA1E9A675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39682" y="3499091"/>
            <a:ext cx="757899" cy="757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983E07-6EC3-4AB9-9437-F690E4B423CF}"/>
              </a:ext>
            </a:extLst>
          </p:cNvPr>
          <p:cNvSpPr txBox="1"/>
          <p:nvPr/>
        </p:nvSpPr>
        <p:spPr>
          <a:xfrm>
            <a:off x="6497923" y="4256990"/>
            <a:ext cx="38731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거리계산을 위해 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위도와 경도를</a:t>
            </a:r>
            <a:r>
              <a:rPr lang="en-US" altLang="ko-KR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제외하고 삭제</a:t>
            </a:r>
          </a:p>
        </p:txBody>
      </p:sp>
    </p:spTree>
    <p:extLst>
      <p:ext uri="{BB962C8B-B14F-4D97-AF65-F5344CB8AC3E}">
        <p14:creationId xmlns:p14="http://schemas.microsoft.com/office/powerpoint/2010/main" val="271870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64A477C-2BC0-4858-B66E-48D98E979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2D911-E432-4F7F-A39E-1CEA0309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76" y="1597669"/>
            <a:ext cx="4258269" cy="52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F281D3-11FC-4DAE-960A-A32EFF24BC5D}"/>
              </a:ext>
            </a:extLst>
          </p:cNvPr>
          <p:cNvSpPr txBox="1"/>
          <p:nvPr/>
        </p:nvSpPr>
        <p:spPr>
          <a:xfrm>
            <a:off x="539750" y="1569316"/>
            <a:ext cx="1787349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초등학교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3F8543-D43C-43EA-8BD5-1B5F8F6E7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44210" y="3484113"/>
            <a:ext cx="757899" cy="7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538B1-C5A2-4E86-ACE7-728C9BC13F95}"/>
              </a:ext>
            </a:extLst>
          </p:cNvPr>
          <p:cNvSpPr txBox="1"/>
          <p:nvPr/>
        </p:nvSpPr>
        <p:spPr>
          <a:xfrm>
            <a:off x="8301323" y="2837661"/>
            <a:ext cx="29322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전국 초중고 데이터셋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C9C1-8252-47D0-84C3-9CF16004772D}"/>
              </a:ext>
            </a:extLst>
          </p:cNvPr>
          <p:cNvSpPr txBox="1"/>
          <p:nvPr/>
        </p:nvSpPr>
        <p:spPr>
          <a:xfrm>
            <a:off x="8012791" y="4411409"/>
            <a:ext cx="32207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서울시 초등학교만 추출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AF54AD-5E9D-4762-A9A7-04AE0095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86" y="3076188"/>
            <a:ext cx="3381847" cy="3134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935E34-C8B0-434A-AB2B-A10D17424A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31259" y="2262086"/>
            <a:ext cx="757899" cy="7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EFAAF7-F469-4127-8D06-F1F0B12A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19" y="1272527"/>
            <a:ext cx="1486107" cy="5144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279F6B-75C2-486C-A2E1-C0812C5FC5BE}"/>
              </a:ext>
            </a:extLst>
          </p:cNvPr>
          <p:cNvSpPr txBox="1"/>
          <p:nvPr/>
        </p:nvSpPr>
        <p:spPr>
          <a:xfrm>
            <a:off x="539750" y="1569316"/>
            <a:ext cx="26273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en-US" altLang="ko-KR" sz="2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Cctv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와 범죄 발생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F615A-6788-42A3-AB87-E5C79D6A1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83"/>
          <a:stretch/>
        </p:blipFill>
        <p:spPr>
          <a:xfrm>
            <a:off x="5837772" y="1272527"/>
            <a:ext cx="1352739" cy="4991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DC6E6-4285-49E4-BBF9-D5B08686632E}"/>
              </a:ext>
            </a:extLst>
          </p:cNvPr>
          <p:cNvSpPr txBox="1"/>
          <p:nvPr/>
        </p:nvSpPr>
        <p:spPr>
          <a:xfrm>
            <a:off x="8315178" y="3413749"/>
            <a:ext cx="3007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구별로 </a:t>
            </a:r>
            <a:r>
              <a:rPr lang="en-US" altLang="ko-KR" sz="25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cctv</a:t>
            </a:r>
            <a:r>
              <a:rPr lang="en-US" altLang="ko-KR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수와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범죄 발생 건수를 정리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B638636A-28E7-4B1B-A855-5685AF358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236538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</p:spTree>
    <p:extLst>
      <p:ext uri="{BB962C8B-B14F-4D97-AF65-F5344CB8AC3E}">
        <p14:creationId xmlns:p14="http://schemas.microsoft.com/office/powerpoint/2010/main" val="48415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8F5C81-D869-4D41-BBAC-3A440725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2" y="2668271"/>
            <a:ext cx="10731516" cy="2481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4247B-28B9-4EB2-9E9E-A2226529AA31}"/>
              </a:ext>
            </a:extLst>
          </p:cNvPr>
          <p:cNvSpPr txBox="1"/>
          <p:nvPr/>
        </p:nvSpPr>
        <p:spPr>
          <a:xfrm>
            <a:off x="539750" y="1517540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아파트 거래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48341AEF-F2D7-4DC1-8A40-2687DD990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</p:spTree>
    <p:extLst>
      <p:ext uri="{BB962C8B-B14F-4D97-AF65-F5344CB8AC3E}">
        <p14:creationId xmlns:p14="http://schemas.microsoft.com/office/powerpoint/2010/main" val="283965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6A4B5-F968-43B6-9F0C-226997BE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88" y="3800336"/>
            <a:ext cx="4093599" cy="2669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B45774-63EE-4A1F-B588-A06FB787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97" y="1375054"/>
            <a:ext cx="8326012" cy="2305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D89DBA-D6C9-445B-8BAE-0EBCAB87079D}"/>
              </a:ext>
            </a:extLst>
          </p:cNvPr>
          <p:cNvSpPr txBox="1"/>
          <p:nvPr/>
        </p:nvSpPr>
        <p:spPr>
          <a:xfrm>
            <a:off x="5984700" y="6285408"/>
            <a:ext cx="620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https://dacon.io/competitions/open/21265/codeshare/443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E3F7A-093E-4309-B66F-13FB984B64AF}"/>
              </a:ext>
            </a:extLst>
          </p:cNvPr>
          <p:cNvSpPr txBox="1"/>
          <p:nvPr/>
        </p:nvSpPr>
        <p:spPr>
          <a:xfrm>
            <a:off x="5624746" y="4142509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역지오코딩을</a:t>
            </a:r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통해서 아파트 데이터에 구 칼럼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F1B82-0E13-4EE1-B39B-1CCA2E999139}"/>
              </a:ext>
            </a:extLst>
          </p:cNvPr>
          <p:cNvSpPr txBox="1"/>
          <p:nvPr/>
        </p:nvSpPr>
        <p:spPr>
          <a:xfrm>
            <a:off x="5728941" y="4973924"/>
            <a:ext cx="467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거리계산 함수를 통해 위에서 확인한 데이터들과 </a:t>
            </a:r>
            <a:endParaRPr lang="en-US" altLang="ko-KR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아파트의 거리를 계산</a:t>
            </a:r>
            <a:endParaRPr lang="en-US" altLang="ko-KR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A31A3D84-9ED9-40D1-890D-815631332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FCAEE-6698-4B4B-ABBE-1485B945EEA3}"/>
              </a:ext>
            </a:extLst>
          </p:cNvPr>
          <p:cNvSpPr txBox="1"/>
          <p:nvPr/>
        </p:nvSpPr>
        <p:spPr>
          <a:xfrm>
            <a:off x="539750" y="1517540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아파트 거래 데이터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33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A09CA6-4FAE-46FC-AB4D-E6765394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09" y="3680337"/>
            <a:ext cx="12344617" cy="3177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5641F-659B-4F2B-AEB5-B9B757DC7146}"/>
              </a:ext>
            </a:extLst>
          </p:cNvPr>
          <p:cNvSpPr txBox="1"/>
          <p:nvPr/>
        </p:nvSpPr>
        <p:spPr>
          <a:xfrm>
            <a:off x="2650184" y="1546447"/>
            <a:ext cx="68916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아파트 가격 형성에 미치는</a:t>
            </a:r>
            <a:endParaRPr lang="en-US" altLang="ko-KR" sz="5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요인 분석 및 가격 예측</a:t>
            </a:r>
          </a:p>
        </p:txBody>
      </p:sp>
    </p:spTree>
    <p:extLst>
      <p:ext uri="{BB962C8B-B14F-4D97-AF65-F5344CB8AC3E}">
        <p14:creationId xmlns:p14="http://schemas.microsoft.com/office/powerpoint/2010/main" val="14190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8F7A8F-00BD-4633-B258-6609A3BD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42" y="984128"/>
            <a:ext cx="8260515" cy="55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6A8128-C72F-4BAA-81F0-5E4E711E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171260"/>
            <a:ext cx="8754697" cy="451548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B7A0F6B-54D6-4A7F-BAD3-B8B1EEEDE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</p:spTree>
    <p:extLst>
      <p:ext uri="{BB962C8B-B14F-4D97-AF65-F5344CB8AC3E}">
        <p14:creationId xmlns:p14="http://schemas.microsoft.com/office/powerpoint/2010/main" val="1980120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F137D-FFB9-4927-8F74-BC1529A4B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42"/>
          <a:stretch/>
        </p:blipFill>
        <p:spPr>
          <a:xfrm>
            <a:off x="3464878" y="1297997"/>
            <a:ext cx="1758287" cy="5088947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1BDA272-76E4-4CE0-A0C5-2AAB33D7F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CA30B-AADB-4671-9D6F-0CEF4314177D}"/>
              </a:ext>
            </a:extLst>
          </p:cNvPr>
          <p:cNvSpPr txBox="1"/>
          <p:nvPr/>
        </p:nvSpPr>
        <p:spPr>
          <a:xfrm>
            <a:off x="7228800" y="3411584"/>
            <a:ext cx="32960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구별로 범죄 사건 건수와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en-US" altLang="ko-KR" sz="25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Cctv</a:t>
            </a:r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개수 추가</a:t>
            </a:r>
          </a:p>
        </p:txBody>
      </p:sp>
    </p:spTree>
    <p:extLst>
      <p:ext uri="{BB962C8B-B14F-4D97-AF65-F5344CB8AC3E}">
        <p14:creationId xmlns:p14="http://schemas.microsoft.com/office/powerpoint/2010/main" val="328910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441E16-4AC0-49FB-A0B1-6A50F96A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335754"/>
            <a:ext cx="5925377" cy="4934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3E809-7A09-41F2-B828-C0AF337147B2}"/>
              </a:ext>
            </a:extLst>
          </p:cNvPr>
          <p:cNvSpPr txBox="1"/>
          <p:nvPr/>
        </p:nvSpPr>
        <p:spPr>
          <a:xfrm>
            <a:off x="7658869" y="2987465"/>
            <a:ext cx="42370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서울을 구별로 나눈 지도에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지진 대피소의 수에 따라 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색을 다르게 나타나게 지정 후</a:t>
            </a:r>
            <a:endParaRPr lang="en-US" altLang="ko-KR" sz="25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아파트 거래 위치를 지도에 표기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0C506-77A5-490E-BB28-FFC7838C0EA5}"/>
              </a:ext>
            </a:extLst>
          </p:cNvPr>
          <p:cNvSpPr txBox="1"/>
          <p:nvPr/>
        </p:nvSpPr>
        <p:spPr>
          <a:xfrm>
            <a:off x="539750" y="954111"/>
            <a:ext cx="2646558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지진 대피소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22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5423F-3C73-45C6-9783-70245A75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19"/>
          <a:stretch/>
        </p:blipFill>
        <p:spPr>
          <a:xfrm>
            <a:off x="2936648" y="1418011"/>
            <a:ext cx="6318703" cy="4991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5D753-1CDF-4D95-9CE8-35783B97F7CB}"/>
              </a:ext>
            </a:extLst>
          </p:cNvPr>
          <p:cNvSpPr txBox="1"/>
          <p:nvPr/>
        </p:nvSpPr>
        <p:spPr>
          <a:xfrm>
            <a:off x="539750" y="954111"/>
            <a:ext cx="2646558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지진 대피소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8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DE1127-072B-481C-A58B-1D2DF2BC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52" y="1665834"/>
            <a:ext cx="6155238" cy="4949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9FE52-4736-4288-9C52-C9752475A8A0}"/>
              </a:ext>
            </a:extLst>
          </p:cNvPr>
          <p:cNvSpPr txBox="1"/>
          <p:nvPr/>
        </p:nvSpPr>
        <p:spPr>
          <a:xfrm>
            <a:off x="539750" y="954111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지하철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74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0600DB-3306-429C-BA3B-63EF4F06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59" y="1274496"/>
            <a:ext cx="7621064" cy="511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5972F2-2C24-450D-B1A3-7E340528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02" y="1579338"/>
            <a:ext cx="6830378" cy="4505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C72B4-7786-469E-957C-6C77C03ECF52}"/>
              </a:ext>
            </a:extLst>
          </p:cNvPr>
          <p:cNvSpPr txBox="1"/>
          <p:nvPr/>
        </p:nvSpPr>
        <p:spPr>
          <a:xfrm>
            <a:off x="539750" y="954111"/>
            <a:ext cx="1846659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공원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27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CFE9A-795C-477C-A33D-64E7659F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2" y="1388253"/>
            <a:ext cx="8087854" cy="4953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4EA2A-DE6C-40F1-B134-7A2A35E55790}"/>
              </a:ext>
            </a:extLst>
          </p:cNvPr>
          <p:cNvSpPr txBox="1"/>
          <p:nvPr/>
        </p:nvSpPr>
        <p:spPr>
          <a:xfrm>
            <a:off x="539750" y="954111"/>
            <a:ext cx="1846659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학교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66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988C38-0777-4069-8C68-0D072882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11" y="1217001"/>
            <a:ext cx="8145012" cy="5268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1EAF5-AC53-4007-AF4A-17F9B61E537D}"/>
              </a:ext>
            </a:extLst>
          </p:cNvPr>
          <p:cNvSpPr txBox="1"/>
          <p:nvPr/>
        </p:nvSpPr>
        <p:spPr>
          <a:xfrm>
            <a:off x="539750" y="954111"/>
            <a:ext cx="1846659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병원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71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9C3BAD-E666-43D6-90F8-E9A89EAA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750" y="181119"/>
            <a:ext cx="711200" cy="442912"/>
          </a:xfrm>
        </p:spPr>
        <p:txBody>
          <a:bodyPr/>
          <a:lstStyle/>
          <a:p>
            <a:r>
              <a:rPr lang="en-US" altLang="ko-KR" spc="0" dirty="0">
                <a:solidFill>
                  <a:srgbClr val="424E51"/>
                </a:solidFill>
              </a:rPr>
              <a:t>EDA </a:t>
            </a:r>
            <a:r>
              <a:rPr lang="ko-KR" altLang="en-US" spc="0" dirty="0">
                <a:solidFill>
                  <a:srgbClr val="424E51"/>
                </a:solidFill>
              </a:rPr>
              <a:t>및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1EAF5-AC53-4007-AF4A-17F9B61E537D}"/>
              </a:ext>
            </a:extLst>
          </p:cNvPr>
          <p:cNvSpPr txBox="1"/>
          <p:nvPr/>
        </p:nvSpPr>
        <p:spPr>
          <a:xfrm>
            <a:off x="539750" y="954111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도서관 지도 시각화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A20BCC-14EB-4A31-8E15-ED1E1D3A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87" y="1144932"/>
            <a:ext cx="803069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6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AA6A82B-32B8-4F94-A40C-0D8BE312FAB1}"/>
              </a:ext>
            </a:extLst>
          </p:cNvPr>
          <p:cNvSpPr txBox="1"/>
          <p:nvPr/>
        </p:nvSpPr>
        <p:spPr>
          <a:xfrm>
            <a:off x="6919817" y="527689"/>
            <a:ext cx="239649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4E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머신러닝</a:t>
            </a:r>
            <a:r>
              <a:rPr lang="en-US" altLang="ko-KR" sz="2400" spc="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4E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400" spc="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4E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그게뭐조</a:t>
            </a:r>
            <a:endParaRPr lang="ko-KR" altLang="en-US" sz="2400" spc="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4E5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02" y="987002"/>
            <a:ext cx="3633883" cy="78639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919817" y="3065428"/>
            <a:ext cx="5272183" cy="511626"/>
            <a:chOff x="6919817" y="3065428"/>
            <a:chExt cx="5272183" cy="511626"/>
          </a:xfrm>
        </p:grpSpPr>
        <p:grpSp>
          <p:nvGrpSpPr>
            <p:cNvPr id="10" name="그룹 9"/>
            <p:cNvGrpSpPr/>
            <p:nvPr/>
          </p:nvGrpSpPr>
          <p:grpSpPr>
            <a:xfrm>
              <a:off x="6919836" y="3065428"/>
              <a:ext cx="2226342" cy="454423"/>
              <a:chOff x="10487151" y="2857041"/>
              <a:chExt cx="1940109" cy="3960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A6A82B-32B8-4F94-A40C-0D8BE312FAB1}"/>
                  </a:ext>
                </a:extLst>
              </p:cNvPr>
              <p:cNvSpPr txBox="1"/>
              <p:nvPr/>
            </p:nvSpPr>
            <p:spPr>
              <a:xfrm>
                <a:off x="10963298" y="2920937"/>
                <a:ext cx="1463962" cy="2682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</a:rPr>
                  <a:t>데이터 수집 과정</a:t>
                </a:r>
                <a:endPara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  <a:cs typeface="환경R" panose="02020503020101020101" pitchFamily="18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0487151" y="2857041"/>
                <a:ext cx="396000" cy="396000"/>
                <a:chOff x="10487151" y="2857041"/>
                <a:chExt cx="396000" cy="396000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4D583FA-E498-4F9E-8FAB-DBF4685968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87151" y="2857041"/>
                  <a:ext cx="396000" cy="396000"/>
                </a:xfrm>
                <a:prstGeom prst="ellipse">
                  <a:avLst/>
                </a:prstGeom>
                <a:gradFill>
                  <a:gsLst>
                    <a:gs pos="50000">
                      <a:srgbClr val="8BC016"/>
                    </a:gs>
                    <a:gs pos="50000">
                      <a:srgbClr val="8BC016"/>
                    </a:gs>
                    <a:gs pos="50000">
                      <a:srgbClr val="82B414"/>
                    </a:gs>
                  </a:gsLst>
                  <a:lin ang="2700000" scaled="0"/>
                </a:gradFill>
                <a:ln w="285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endPara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  <a:cs typeface="환경B" panose="02020503020101020101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AA6A82B-32B8-4F94-A40C-0D8BE312FAB1}"/>
                    </a:ext>
                  </a:extLst>
                </p:cNvPr>
                <p:cNvSpPr txBox="1"/>
                <p:nvPr/>
              </p:nvSpPr>
              <p:spPr>
                <a:xfrm>
                  <a:off x="10583875" y="2927642"/>
                  <a:ext cx="202553" cy="254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900" spc="-5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HG꼬딕씨_Pro 80g" panose="02020603020101020101" pitchFamily="18" charset="-127"/>
                      <a:ea typeface="HG꼬딕씨_Pro 80g" panose="02020603020101020101" pitchFamily="18" charset="-127"/>
                    </a:rPr>
                    <a:t>02</a:t>
                  </a:r>
                  <a:endParaRPr lang="ko-KR" altLang="en-US" sz="1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  <a:cs typeface="환경R" panose="02020503020101020101" pitchFamily="18" charset="-127"/>
                  </a:endParaRPr>
                </a:p>
              </p:txBody>
            </p:sp>
          </p:grpSp>
        </p:grpSp>
        <p:cxnSp>
          <p:nvCxnSpPr>
            <p:cNvPr id="9" name="직선 연결선 8"/>
            <p:cNvCxnSpPr/>
            <p:nvPr/>
          </p:nvCxnSpPr>
          <p:spPr>
            <a:xfrm>
              <a:off x="6919817" y="3577054"/>
              <a:ext cx="5272183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6919821" y="5281723"/>
            <a:ext cx="995236" cy="454423"/>
            <a:chOff x="10487151" y="4088681"/>
            <a:chExt cx="867283" cy="396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A6A82B-32B8-4F94-A40C-0D8BE312FAB1}"/>
                </a:ext>
              </a:extLst>
            </p:cNvPr>
            <p:cNvSpPr txBox="1"/>
            <p:nvPr/>
          </p:nvSpPr>
          <p:spPr>
            <a:xfrm>
              <a:off x="10963298" y="4152577"/>
              <a:ext cx="391136" cy="26820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소감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0487151" y="4088681"/>
              <a:ext cx="396000" cy="396000"/>
              <a:chOff x="10487151" y="4088681"/>
              <a:chExt cx="396000" cy="39600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4D583FA-E498-4F9E-8FAB-DBF4685968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87151" y="4088681"/>
                <a:ext cx="396000" cy="396000"/>
              </a:xfrm>
              <a:prstGeom prst="ellipse">
                <a:avLst/>
              </a:prstGeom>
              <a:gradFill>
                <a:gsLst>
                  <a:gs pos="50000">
                    <a:srgbClr val="8BC016"/>
                  </a:gs>
                  <a:gs pos="50000">
                    <a:srgbClr val="8BC016"/>
                  </a:gs>
                  <a:gs pos="50000">
                    <a:srgbClr val="82B414"/>
                  </a:gs>
                </a:gsLst>
                <a:lin ang="2700000" scaled="0"/>
              </a:gra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  <a:cs typeface="환경B" panose="020205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A6A82B-32B8-4F94-A40C-0D8BE312FAB1}"/>
                  </a:ext>
                </a:extLst>
              </p:cNvPr>
              <p:cNvSpPr txBox="1"/>
              <p:nvPr/>
            </p:nvSpPr>
            <p:spPr>
              <a:xfrm>
                <a:off x="10585273" y="4159282"/>
                <a:ext cx="199759" cy="2547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05</a:t>
                </a:r>
                <a:endParaRPr lang="ko-KR" altLang="en-US" sz="1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  <a:cs typeface="환경R" panose="02020503020101020101" pitchFamily="18" charset="-127"/>
                </a:endParaRPr>
              </a:p>
            </p:txBody>
          </p:sp>
        </p:grpSp>
      </p:grpSp>
      <p:cxnSp>
        <p:nvCxnSpPr>
          <p:cNvPr id="44" name="직선 연결선 43"/>
          <p:cNvCxnSpPr/>
          <p:nvPr/>
        </p:nvCxnSpPr>
        <p:spPr>
          <a:xfrm>
            <a:off x="6899894" y="5849199"/>
            <a:ext cx="5272183" cy="0"/>
          </a:xfrm>
          <a:prstGeom prst="line">
            <a:avLst/>
          </a:prstGeom>
          <a:ln w="28575">
            <a:solidFill>
              <a:srgbClr val="A6CE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6919817" y="3804193"/>
            <a:ext cx="5272183" cy="511626"/>
            <a:chOff x="6919817" y="3065428"/>
            <a:chExt cx="5272183" cy="511626"/>
          </a:xfrm>
        </p:grpSpPr>
        <p:grpSp>
          <p:nvGrpSpPr>
            <p:cNvPr id="54" name="그룹 53"/>
            <p:cNvGrpSpPr/>
            <p:nvPr/>
          </p:nvGrpSpPr>
          <p:grpSpPr>
            <a:xfrm>
              <a:off x="6919824" y="3065428"/>
              <a:ext cx="1936198" cy="454423"/>
              <a:chOff x="10487151" y="2857041"/>
              <a:chExt cx="1687269" cy="39600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A6A82B-32B8-4F94-A40C-0D8BE312FAB1}"/>
                  </a:ext>
                </a:extLst>
              </p:cNvPr>
              <p:cNvSpPr txBox="1"/>
              <p:nvPr/>
            </p:nvSpPr>
            <p:spPr>
              <a:xfrm>
                <a:off x="10963298" y="2920937"/>
                <a:ext cx="1211122" cy="2682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2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</a:rPr>
                  <a:t>EDA</a:t>
                </a:r>
                <a:r>
                  <a:rPr lang="ko-KR" altLang="en-US" sz="2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</a:rPr>
                  <a:t> 및 시각화</a:t>
                </a:r>
                <a:endPara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  <a:cs typeface="환경R" panose="02020503020101020101" pitchFamily="18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10487151" y="2857041"/>
                <a:ext cx="396000" cy="396000"/>
                <a:chOff x="10487151" y="2857041"/>
                <a:chExt cx="396000" cy="396000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4D583FA-E498-4F9E-8FAB-DBF4685968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87151" y="2857041"/>
                  <a:ext cx="396000" cy="396000"/>
                </a:xfrm>
                <a:prstGeom prst="ellipse">
                  <a:avLst/>
                </a:prstGeom>
                <a:gradFill>
                  <a:gsLst>
                    <a:gs pos="50000">
                      <a:srgbClr val="8BC016"/>
                    </a:gs>
                    <a:gs pos="50000">
                      <a:srgbClr val="8BC016"/>
                    </a:gs>
                    <a:gs pos="50000">
                      <a:srgbClr val="82B414"/>
                    </a:gs>
                  </a:gsLst>
                  <a:lin ang="2700000" scaled="0"/>
                </a:gradFill>
                <a:ln w="285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endPara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  <a:cs typeface="환경B" panose="02020503020101020101" pitchFamily="18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AA6A82B-32B8-4F94-A40C-0D8BE312FAB1}"/>
                    </a:ext>
                  </a:extLst>
                </p:cNvPr>
                <p:cNvSpPr txBox="1"/>
                <p:nvPr/>
              </p:nvSpPr>
              <p:spPr>
                <a:xfrm>
                  <a:off x="10582481" y="2927642"/>
                  <a:ext cx="205347" cy="254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900" spc="-5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HG꼬딕씨_Pro 80g" panose="02020603020101020101" pitchFamily="18" charset="-127"/>
                      <a:ea typeface="HG꼬딕씨_Pro 80g" panose="02020603020101020101" pitchFamily="18" charset="-127"/>
                    </a:rPr>
                    <a:t>03</a:t>
                  </a:r>
                  <a:endParaRPr lang="ko-KR" altLang="en-US" sz="1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  <a:cs typeface="환경R" panose="02020503020101020101" pitchFamily="18" charset="-127"/>
                  </a:endParaRPr>
                </a:p>
              </p:txBody>
            </p:sp>
          </p:grpSp>
        </p:grpSp>
        <p:cxnSp>
          <p:nvCxnSpPr>
            <p:cNvPr id="55" name="직선 연결선 54"/>
            <p:cNvCxnSpPr/>
            <p:nvPr/>
          </p:nvCxnSpPr>
          <p:spPr>
            <a:xfrm>
              <a:off x="6919817" y="3577054"/>
              <a:ext cx="5272183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6919817" y="4542958"/>
            <a:ext cx="5272183" cy="511626"/>
            <a:chOff x="6919817" y="3065428"/>
            <a:chExt cx="5272183" cy="511626"/>
          </a:xfrm>
        </p:grpSpPr>
        <p:grpSp>
          <p:nvGrpSpPr>
            <p:cNvPr id="62" name="그룹 61"/>
            <p:cNvGrpSpPr/>
            <p:nvPr/>
          </p:nvGrpSpPr>
          <p:grpSpPr>
            <a:xfrm>
              <a:off x="6919833" y="3065428"/>
              <a:ext cx="2505265" cy="454423"/>
              <a:chOff x="10487151" y="2857041"/>
              <a:chExt cx="2183172" cy="39600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A6A82B-32B8-4F94-A40C-0D8BE312FAB1}"/>
                  </a:ext>
                </a:extLst>
              </p:cNvPr>
              <p:cNvSpPr txBox="1"/>
              <p:nvPr/>
            </p:nvSpPr>
            <p:spPr>
              <a:xfrm>
                <a:off x="10963298" y="2920937"/>
                <a:ext cx="1707025" cy="2682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</a:rPr>
                  <a:t>모델 구현 및 시사점</a:t>
                </a:r>
                <a:endPara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  <a:cs typeface="환경R" panose="02020503020101020101" pitchFamily="18" charset="-127"/>
                </a:endParaRPr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10487151" y="2857041"/>
                <a:ext cx="396000" cy="396000"/>
                <a:chOff x="10487151" y="2857041"/>
                <a:chExt cx="396000" cy="396000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4D583FA-E498-4F9E-8FAB-DBF4685968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87151" y="2857041"/>
                  <a:ext cx="396000" cy="396000"/>
                </a:xfrm>
                <a:prstGeom prst="ellipse">
                  <a:avLst/>
                </a:prstGeom>
                <a:gradFill>
                  <a:gsLst>
                    <a:gs pos="50000">
                      <a:srgbClr val="8BC016"/>
                    </a:gs>
                    <a:gs pos="50000">
                      <a:srgbClr val="8BC016"/>
                    </a:gs>
                    <a:gs pos="50000">
                      <a:srgbClr val="82B414"/>
                    </a:gs>
                  </a:gsLst>
                  <a:lin ang="2700000" scaled="0"/>
                </a:gradFill>
                <a:ln w="285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endPara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  <a:cs typeface="환경B" panose="02020503020101020101" pitchFamily="18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AA6A82B-32B8-4F94-A40C-0D8BE312FAB1}"/>
                    </a:ext>
                  </a:extLst>
                </p:cNvPr>
                <p:cNvSpPr txBox="1"/>
                <p:nvPr/>
              </p:nvSpPr>
              <p:spPr>
                <a:xfrm>
                  <a:off x="10582479" y="2927642"/>
                  <a:ext cx="205347" cy="254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900" spc="-5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HG꼬딕씨_Pro 80g" panose="02020603020101020101" pitchFamily="18" charset="-127"/>
                      <a:ea typeface="HG꼬딕씨_Pro 80g" panose="02020603020101020101" pitchFamily="18" charset="-127"/>
                    </a:rPr>
                    <a:t>04</a:t>
                  </a:r>
                  <a:endParaRPr lang="ko-KR" altLang="en-US" sz="1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  <a:cs typeface="환경R" panose="02020503020101020101" pitchFamily="18" charset="-127"/>
                  </a:endParaRPr>
                </a:p>
              </p:txBody>
            </p:sp>
          </p:grpSp>
        </p:grpSp>
        <p:cxnSp>
          <p:nvCxnSpPr>
            <p:cNvPr id="63" name="직선 연결선 62"/>
            <p:cNvCxnSpPr/>
            <p:nvPr/>
          </p:nvCxnSpPr>
          <p:spPr>
            <a:xfrm>
              <a:off x="6919817" y="3577054"/>
              <a:ext cx="5272183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604597-C0CB-4C60-9CEC-7DED17B9F5D3}"/>
              </a:ext>
            </a:extLst>
          </p:cNvPr>
          <p:cNvGrpSpPr/>
          <p:nvPr/>
        </p:nvGrpSpPr>
        <p:grpSpPr>
          <a:xfrm>
            <a:off x="6921169" y="2403572"/>
            <a:ext cx="5272183" cy="511626"/>
            <a:chOff x="6919817" y="3065428"/>
            <a:chExt cx="5272183" cy="51162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93FFBE1-764B-4C81-998F-2D045CA7887D}"/>
                </a:ext>
              </a:extLst>
            </p:cNvPr>
            <p:cNvGrpSpPr/>
            <p:nvPr/>
          </p:nvGrpSpPr>
          <p:grpSpPr>
            <a:xfrm>
              <a:off x="6919830" y="3065428"/>
              <a:ext cx="1892917" cy="454423"/>
              <a:chOff x="10487151" y="2857041"/>
              <a:chExt cx="1649552" cy="39600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7C6DF7-752D-4A0A-ACB5-9E6F62DDE785}"/>
                  </a:ext>
                </a:extLst>
              </p:cNvPr>
              <p:cNvSpPr txBox="1"/>
              <p:nvPr/>
            </p:nvSpPr>
            <p:spPr>
              <a:xfrm>
                <a:off x="10963298" y="2920937"/>
                <a:ext cx="1173405" cy="2682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2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</a:rPr>
                  <a:t>주제선정이유</a:t>
                </a:r>
                <a:endPara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  <a:cs typeface="환경R" panose="02020503020101020101" pitchFamily="18" charset="-127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D9A6D08-F1A1-49F0-87F9-4DD03E0ED643}"/>
                  </a:ext>
                </a:extLst>
              </p:cNvPr>
              <p:cNvGrpSpPr/>
              <p:nvPr/>
            </p:nvGrpSpPr>
            <p:grpSpPr>
              <a:xfrm>
                <a:off x="10487151" y="2857041"/>
                <a:ext cx="396000" cy="396000"/>
                <a:chOff x="10487151" y="2857041"/>
                <a:chExt cx="396000" cy="3960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47629CD-FBAC-4AF8-A4BF-288880E63A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87151" y="2857041"/>
                  <a:ext cx="396000" cy="396000"/>
                </a:xfrm>
                <a:prstGeom prst="ellipse">
                  <a:avLst/>
                </a:prstGeom>
                <a:gradFill>
                  <a:gsLst>
                    <a:gs pos="50000">
                      <a:srgbClr val="8BC016"/>
                    </a:gs>
                    <a:gs pos="50000">
                      <a:srgbClr val="8BC016"/>
                    </a:gs>
                    <a:gs pos="50000">
                      <a:srgbClr val="82B414"/>
                    </a:gs>
                  </a:gsLst>
                  <a:lin ang="2700000" scaled="0"/>
                </a:gradFill>
                <a:ln w="285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endPara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60g" panose="02020603020101020101" pitchFamily="18" charset="-127"/>
                    <a:ea typeface="HG꼬딕씨_Pro 60g" panose="02020603020101020101" pitchFamily="18" charset="-127"/>
                    <a:cs typeface="환경B" panose="02020503020101020101" pitchFamily="18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2F4B126-8372-4A63-985E-707AB3EED0AF}"/>
                    </a:ext>
                  </a:extLst>
                </p:cNvPr>
                <p:cNvSpPr txBox="1"/>
                <p:nvPr/>
              </p:nvSpPr>
              <p:spPr>
                <a:xfrm>
                  <a:off x="10588971" y="2908847"/>
                  <a:ext cx="192360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900" spc="-5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HG꼬딕씨_Pro 80g" panose="02020603020101020101" pitchFamily="18" charset="-127"/>
                      <a:ea typeface="HG꼬딕씨_Pro 80g" panose="02020603020101020101" pitchFamily="18" charset="-127"/>
                    </a:rPr>
                    <a:t>01</a:t>
                  </a:r>
                  <a:endParaRPr lang="ko-KR" altLang="en-US" sz="1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  <a:cs typeface="환경R" panose="02020503020101020101" pitchFamily="18" charset="-127"/>
                  </a:endParaRPr>
                </a:p>
              </p:txBody>
            </p:sp>
          </p:grp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A632A7A-F731-4980-AFE0-A9DBE60508A6}"/>
                </a:ext>
              </a:extLst>
            </p:cNvPr>
            <p:cNvCxnSpPr/>
            <p:nvPr/>
          </p:nvCxnSpPr>
          <p:spPr>
            <a:xfrm>
              <a:off x="6919817" y="3577054"/>
              <a:ext cx="5272183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322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12F38-F28D-4AE3-A925-14431ECB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1" y="2167060"/>
            <a:ext cx="5882725" cy="77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63B363-900A-44CF-9F89-1DCBBA155121}"/>
              </a:ext>
            </a:extLst>
          </p:cNvPr>
          <p:cNvSpPr txBox="1"/>
          <p:nvPr/>
        </p:nvSpPr>
        <p:spPr>
          <a:xfrm>
            <a:off x="539750" y="954111"/>
            <a:ext cx="2093522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기본 데이터 모델링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9EFFE-82A1-4B68-BD5C-49E3BD2CED9C}"/>
              </a:ext>
            </a:extLst>
          </p:cNvPr>
          <p:cNvSpPr txBox="1"/>
          <p:nvPr/>
        </p:nvSpPr>
        <p:spPr>
          <a:xfrm>
            <a:off x="7051004" y="2506024"/>
            <a:ext cx="4222311" cy="787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기본 데이터로 세대 수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건축연도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평수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</a:p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평점으로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회귀 모델 구현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0B9DAF-E52D-4A4D-BC67-AFC610F4D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79295" y="3293932"/>
            <a:ext cx="757899" cy="7578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0128ED-1098-45BB-AB25-E8B97917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144" y="3564069"/>
            <a:ext cx="3129418" cy="17902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DCCBDD-3551-4016-AEE3-6AB81E5C2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146" y="4515197"/>
            <a:ext cx="2617148" cy="1388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097BE7-7B08-4B6C-9CF3-5486E1134876}"/>
              </a:ext>
            </a:extLst>
          </p:cNvPr>
          <p:cNvSpPr txBox="1"/>
          <p:nvPr/>
        </p:nvSpPr>
        <p:spPr>
          <a:xfrm>
            <a:off x="8467695" y="5494359"/>
            <a:ext cx="1744067" cy="260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15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실제값과</a:t>
            </a:r>
            <a:r>
              <a:rPr lang="ko-KR" altLang="en-US" sz="15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15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예측값</a:t>
            </a:r>
            <a:r>
              <a:rPr lang="ko-KR" altLang="en-US" sz="15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그래프</a:t>
            </a:r>
            <a:endParaRPr lang="en-US" altLang="ko-KR" sz="15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533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04F36-C8C0-4F1C-887E-D7B1CB0B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65" y="1289361"/>
            <a:ext cx="8735236" cy="5449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FCF97-F3D9-49FC-9991-A1B28E499C1F}"/>
              </a:ext>
            </a:extLst>
          </p:cNvPr>
          <p:cNvSpPr txBox="1"/>
          <p:nvPr/>
        </p:nvSpPr>
        <p:spPr>
          <a:xfrm>
            <a:off x="539750" y="954111"/>
            <a:ext cx="4187044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상관관계가 높은 변수만 추가한 모델링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80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2FCA3-F34A-4512-8CEB-EA62507F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81" y="1335754"/>
            <a:ext cx="8792802" cy="5477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585B61-CAA4-4738-AE34-2AC1F7F879EA}"/>
              </a:ext>
            </a:extLst>
          </p:cNvPr>
          <p:cNvSpPr txBox="1"/>
          <p:nvPr/>
        </p:nvSpPr>
        <p:spPr>
          <a:xfrm>
            <a:off x="539750" y="954111"/>
            <a:ext cx="4187044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상관관계가 높은 변수만 추가한 모델링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5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30158-173B-47E7-984E-AB71BEAAA970}"/>
              </a:ext>
            </a:extLst>
          </p:cNvPr>
          <p:cNvSpPr txBox="1"/>
          <p:nvPr/>
        </p:nvSpPr>
        <p:spPr>
          <a:xfrm>
            <a:off x="539750" y="954111"/>
            <a:ext cx="4187044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상관관계가 높은 변수만 추가한 모델링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77F61-84D1-4FC0-8920-83A6B2A8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81" y="2394315"/>
            <a:ext cx="4829849" cy="609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27E23C-3EA0-4BF9-845E-A70BBDE7CD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93455" y="3429000"/>
            <a:ext cx="757899" cy="757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D9A7A-91DB-403E-A640-357E69A5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63" y="4588078"/>
            <a:ext cx="2444326" cy="1416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829FF-47CD-4678-8E4B-517DD2E62E73}"/>
              </a:ext>
            </a:extLst>
          </p:cNvPr>
          <p:cNvSpPr txBox="1"/>
          <p:nvPr/>
        </p:nvSpPr>
        <p:spPr>
          <a:xfrm>
            <a:off x="6898778" y="2699157"/>
            <a:ext cx="4744889" cy="787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건축연도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평수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도서관과의 거리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범죄 발생 수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en-US" altLang="ko-KR" sz="2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cctv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수 추가 후 회귀 모델 구현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0C6D-A683-47A0-9BCF-378AB9A3282B}"/>
              </a:ext>
            </a:extLst>
          </p:cNvPr>
          <p:cNvSpPr txBox="1"/>
          <p:nvPr/>
        </p:nvSpPr>
        <p:spPr>
          <a:xfrm>
            <a:off x="7761304" y="4588078"/>
            <a:ext cx="2952731" cy="787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처음 모델보다 모든 수치가 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조금이나마 좋아졌다 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25E286-D44A-46F3-AC40-85E84496C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92272" y="3740790"/>
            <a:ext cx="757899" cy="7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F6F81C-DAFE-4A39-B7D7-E0079D89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28" y="2317677"/>
            <a:ext cx="6868484" cy="628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8551F-CB82-4E1D-AEA4-72A5C49EF32E}"/>
              </a:ext>
            </a:extLst>
          </p:cNvPr>
          <p:cNvSpPr txBox="1"/>
          <p:nvPr/>
        </p:nvSpPr>
        <p:spPr>
          <a:xfrm>
            <a:off x="539750" y="954111"/>
            <a:ext cx="3012043" cy="381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모든 변수 추가 후 모델 구현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EA2DF6-5102-4B45-8092-64058ABC8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60971" y="3170439"/>
            <a:ext cx="757899" cy="757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06901-9453-4C2F-A817-067BEABF8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272" y="4417840"/>
            <a:ext cx="3367056" cy="1714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1EE3-FF1B-47AC-B649-C817E23A6870}"/>
              </a:ext>
            </a:extLst>
          </p:cNvPr>
          <p:cNvSpPr txBox="1"/>
          <p:nvPr/>
        </p:nvSpPr>
        <p:spPr>
          <a:xfrm>
            <a:off x="7794108" y="3429000"/>
            <a:ext cx="3675686" cy="787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Id,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위도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경도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가격과 구를 제외한 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모든 변수 추가 후</a:t>
            </a:r>
            <a:r>
              <a:rPr lang="en-US" altLang="ko-KR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모델 제작</a:t>
            </a:r>
            <a:endParaRPr lang="en-US" altLang="ko-KR" sz="2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487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434962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모델 구현 및 시사점</a:t>
            </a:r>
          </a:p>
        </p:txBody>
      </p:sp>
    </p:spTree>
    <p:extLst>
      <p:ext uri="{BB962C8B-B14F-4D97-AF65-F5344CB8AC3E}">
        <p14:creationId xmlns:p14="http://schemas.microsoft.com/office/powerpoint/2010/main" val="158938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01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1663917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주제선정이유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45B7FD-460D-4F79-B1C4-F300EB2B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668" y="1924848"/>
            <a:ext cx="3881005" cy="39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BB8140-77EB-42D3-88EC-05066E69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05679"/>
            <a:ext cx="3971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1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135200" cy="444289"/>
          </a:xfrm>
        </p:spPr>
        <p:txBody>
          <a:bodyPr/>
          <a:lstStyle/>
          <a:p>
            <a:r>
              <a:rPr lang="ko-KR" altLang="en-US" dirty="0">
                <a:solidFill>
                  <a:srgbClr val="424E51"/>
                </a:solidFill>
              </a:rPr>
              <a:t>주제선정이유</a:t>
            </a:r>
            <a:endParaRPr lang="ko-KR" altLang="en-US" sz="2400" spc="0" dirty="0">
              <a:solidFill>
                <a:srgbClr val="424E5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DC71EA-FFF9-45E5-9DD0-6CCBC052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93" y="1392382"/>
            <a:ext cx="64960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F43B0D-499D-4110-83CC-11F3BA93B57C}"/>
              </a:ext>
            </a:extLst>
          </p:cNvPr>
          <p:cNvSpPr txBox="1"/>
          <p:nvPr/>
        </p:nvSpPr>
        <p:spPr>
          <a:xfrm>
            <a:off x="540000" y="3103418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물가 상승률과 집값은 큰 폭으로 상승</a:t>
            </a:r>
            <a:endParaRPr lang="en-US" altLang="ko-KR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endParaRPr lang="en-US" altLang="ko-KR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하지만 최저임금은 여전히 소폭 상승</a:t>
            </a:r>
          </a:p>
        </p:txBody>
      </p:sp>
    </p:spTree>
    <p:extLst>
      <p:ext uri="{BB962C8B-B14F-4D97-AF65-F5344CB8AC3E}">
        <p14:creationId xmlns:p14="http://schemas.microsoft.com/office/powerpoint/2010/main" val="12294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9620" y="3235739"/>
            <a:ext cx="5009384" cy="11947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29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그렇다면 내가 원하는 집을 사려면 </a:t>
            </a:r>
            <a:endParaRPr lang="en-US" altLang="ko-KR" sz="29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rgbClr val="72BE44"/>
              </a:buClr>
            </a:pPr>
            <a:r>
              <a:rPr lang="ko-KR" altLang="en-US" sz="38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얼마정도</a:t>
            </a:r>
            <a:r>
              <a:rPr lang="ko-KR" altLang="en-US" sz="3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sz="29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있어야 할까</a:t>
            </a:r>
            <a:r>
              <a:rPr lang="en-US" altLang="ko-KR" sz="29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?</a:t>
            </a: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C8F8F0E-D4B9-4347-A2F8-7C52F2297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13" y="1952557"/>
            <a:ext cx="4315691" cy="4315691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F4035FC-5E87-4DA0-86C5-DA2C8A92E1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2135200" cy="444289"/>
          </a:xfrm>
        </p:spPr>
        <p:txBody>
          <a:bodyPr/>
          <a:lstStyle/>
          <a:p>
            <a:r>
              <a:rPr lang="ko-KR" altLang="en-US" dirty="0">
                <a:solidFill>
                  <a:srgbClr val="424E51"/>
                </a:solidFill>
              </a:rPr>
              <a:t>주제선정이유</a:t>
            </a:r>
            <a:endParaRPr lang="ko-KR" altLang="en-US" sz="2400" spc="0" dirty="0">
              <a:solidFill>
                <a:srgbClr val="424E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0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1458733" cy="333233"/>
          </a:xfrm>
        </p:spPr>
        <p:txBody>
          <a:bodyPr/>
          <a:lstStyle/>
          <a:p>
            <a:r>
              <a:rPr lang="ko-KR" altLang="en-US" sz="2400" spc="0" dirty="0">
                <a:solidFill>
                  <a:srgbClr val="424E51"/>
                </a:solidFill>
              </a:rPr>
              <a:t>데이터 수집</a:t>
            </a:r>
          </a:p>
        </p:txBody>
      </p:sp>
      <p:pic>
        <p:nvPicPr>
          <p:cNvPr id="3074" name="Picture 2" descr="House, Cottage, Residential House">
            <a:extLst>
              <a:ext uri="{FF2B5EF4-FFF2-40B4-BE49-F238E27FC236}">
                <a16:creationId xmlns:a16="http://schemas.microsoft.com/office/drawing/2014/main" id="{D7971CFB-FC33-4860-B730-0B5C88679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8" y="2020165"/>
            <a:ext cx="4458547" cy="28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461D90-81EE-4586-AF8F-675FD56A47FD}"/>
              </a:ext>
            </a:extLst>
          </p:cNvPr>
          <p:cNvSpPr txBox="1"/>
          <p:nvPr/>
        </p:nvSpPr>
        <p:spPr>
          <a:xfrm>
            <a:off x="5761803" y="3078125"/>
            <a:ext cx="6050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메인 데이터</a:t>
            </a:r>
            <a:endParaRPr lang="en-US" altLang="ko-KR" sz="300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endParaRPr lang="en-US" altLang="ko-KR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r>
              <a:rPr lang="en-US" altLang="ko-KR" sz="2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- </a:t>
            </a:r>
            <a:r>
              <a:rPr lang="ko-KR" altLang="en-US" sz="24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케글에서</a:t>
            </a:r>
            <a:r>
              <a:rPr lang="ko-KR" altLang="en-US" sz="2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다운받은 서울 아파트 실거래가 내역</a:t>
            </a:r>
          </a:p>
        </p:txBody>
      </p:sp>
    </p:spTree>
    <p:extLst>
      <p:ext uri="{BB962C8B-B14F-4D97-AF65-F5344CB8AC3E}">
        <p14:creationId xmlns:p14="http://schemas.microsoft.com/office/powerpoint/2010/main" val="185144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1862689" cy="444289"/>
          </a:xfrm>
        </p:spPr>
        <p:txBody>
          <a:bodyPr/>
          <a:lstStyle/>
          <a:p>
            <a:r>
              <a:rPr lang="ko-KR" altLang="en-US" dirty="0">
                <a:solidFill>
                  <a:srgbClr val="424E51"/>
                </a:solidFill>
              </a:rPr>
              <a:t>데이터 수집</a:t>
            </a:r>
            <a:endParaRPr lang="ko-KR" altLang="en-US" sz="2400" spc="0" dirty="0">
              <a:solidFill>
                <a:srgbClr val="424E51"/>
              </a:solidFill>
            </a:endParaRPr>
          </a:p>
        </p:txBody>
      </p:sp>
      <p:pic>
        <p:nvPicPr>
          <p:cNvPr id="4098" name="Picture 2" descr="공원, 놀이, 미끄러지 다, 어린이들, 운동장, 사람들, 재미있는, 그네">
            <a:extLst>
              <a:ext uri="{FF2B5EF4-FFF2-40B4-BE49-F238E27FC236}">
                <a16:creationId xmlns:a16="http://schemas.microsoft.com/office/drawing/2014/main" id="{0A5EB588-5112-49E0-928C-DBAC1A64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1" y="1615787"/>
            <a:ext cx="3213286" cy="198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A01A60-0002-4095-B401-6F874EC9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27" y="3937723"/>
            <a:ext cx="2591073" cy="21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chool, Building, Education, Property">
            <a:extLst>
              <a:ext uri="{FF2B5EF4-FFF2-40B4-BE49-F238E27FC236}">
                <a16:creationId xmlns:a16="http://schemas.microsoft.com/office/drawing/2014/main" id="{4860D4B2-24D2-4347-B95B-B71D8168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81" y="1930533"/>
            <a:ext cx="2922010" cy="149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롯데마트, 삼겹살 등 할인행사 부담 납품업체에 떠넘겨…과징금 400억 &lt; 기업브랜드 &lt; 소비자평판 &lt; 기사본문 - 컨슈머포스트">
            <a:extLst>
              <a:ext uri="{FF2B5EF4-FFF2-40B4-BE49-F238E27FC236}">
                <a16:creationId xmlns:a16="http://schemas.microsoft.com/office/drawing/2014/main" id="{571F3AA3-6E8F-434B-81FC-A7DB06AD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00536"/>
            <a:ext cx="2540314" cy="18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소년, 만화, 건강 검 진, 진료소, 박사님, 건강, 병원, 인간, 직업">
            <a:extLst>
              <a:ext uri="{FF2B5EF4-FFF2-40B4-BE49-F238E27FC236}">
                <a16:creationId xmlns:a16="http://schemas.microsoft.com/office/drawing/2014/main" id="{1FAA9A79-B7C5-4041-9829-9C4C940D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0" y="1778362"/>
            <a:ext cx="27051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0000" y="237025"/>
            <a:ext cx="711733" cy="444289"/>
          </a:xfrm>
        </p:spPr>
        <p:txBody>
          <a:bodyPr/>
          <a:lstStyle/>
          <a:p>
            <a:r>
              <a:rPr lang="ko-KR" altLang="en-US" dirty="0">
                <a:solidFill>
                  <a:srgbClr val="424E51"/>
                </a:solidFill>
              </a:rPr>
              <a:t>내용</a:t>
            </a:r>
            <a:endParaRPr lang="ko-KR" altLang="en-US" sz="2400" spc="0" dirty="0">
              <a:solidFill>
                <a:srgbClr val="424E51"/>
              </a:solidFill>
            </a:endParaRPr>
          </a:p>
        </p:txBody>
      </p:sp>
      <p:pic>
        <p:nvPicPr>
          <p:cNvPr id="5122" name="Picture 2" descr="비상 출구, 비상구 표지판, 상, 상징, 간판, 징후, 비상구 계단">
            <a:extLst>
              <a:ext uri="{FF2B5EF4-FFF2-40B4-BE49-F238E27FC236}">
                <a16:creationId xmlns:a16="http://schemas.microsoft.com/office/drawing/2014/main" id="{490ED4E5-617C-497F-AB83-925A69C0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33" y="215611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도서, 고문, 선반, 가구, 설계, 활기 없는, 도서관, 사무실, 내각">
            <a:extLst>
              <a:ext uri="{FF2B5EF4-FFF2-40B4-BE49-F238E27FC236}">
                <a16:creationId xmlns:a16="http://schemas.microsoft.com/office/drawing/2014/main" id="{8BFADEA1-C01D-4523-908D-97E8A076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45" y="1169843"/>
            <a:ext cx="3945082" cy="19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기차, 통근, 실루엣, 정면, 수송, 여행하다, 철도, 공공의, 속도">
            <a:extLst>
              <a:ext uri="{FF2B5EF4-FFF2-40B4-BE49-F238E27FC236}">
                <a16:creationId xmlns:a16="http://schemas.microsoft.com/office/drawing/2014/main" id="{01FD106D-80C9-4758-ABCA-208A6646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69" y="3262746"/>
            <a:ext cx="2152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8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403</Words>
  <Application>Microsoft Office PowerPoint</Application>
  <PresentationFormat>와이드스크린</PresentationFormat>
  <Paragraphs>114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HG꼬딕씨_Pro 40g</vt:lpstr>
      <vt:lpstr>Arial</vt:lpstr>
      <vt:lpstr>HG꼬딕씨_Pro 80g</vt:lpstr>
      <vt:lpstr>맑은 고딕</vt:lpstr>
      <vt:lpstr>HG꼬딕씨_Pro 60g</vt:lpstr>
      <vt:lpstr>한컴 말랑말랑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so jeong</dc:creator>
  <cp:lastModifiedBy>alsgur6576@naver.com</cp:lastModifiedBy>
  <cp:revision>53</cp:revision>
  <dcterms:created xsi:type="dcterms:W3CDTF">2021-11-17T03:08:48Z</dcterms:created>
  <dcterms:modified xsi:type="dcterms:W3CDTF">2022-11-03T05:49:07Z</dcterms:modified>
</cp:coreProperties>
</file>